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857" r:id="rId3"/>
    <p:sldId id="872" r:id="rId4"/>
    <p:sldId id="870" r:id="rId5"/>
    <p:sldId id="854" r:id="rId6"/>
    <p:sldId id="868" r:id="rId7"/>
    <p:sldId id="856" r:id="rId8"/>
    <p:sldId id="869" r:id="rId9"/>
    <p:sldId id="871" r:id="rId10"/>
    <p:sldId id="852" r:id="rId11"/>
    <p:sldId id="859" r:id="rId12"/>
    <p:sldId id="877" r:id="rId13"/>
    <p:sldId id="875" r:id="rId14"/>
    <p:sldId id="860" r:id="rId15"/>
    <p:sldId id="861" r:id="rId16"/>
    <p:sldId id="862" r:id="rId17"/>
    <p:sldId id="818" r:id="rId18"/>
    <p:sldId id="878" r:id="rId19"/>
    <p:sldId id="879" r:id="rId20"/>
    <p:sldId id="881" r:id="rId21"/>
    <p:sldId id="866" r:id="rId22"/>
    <p:sldId id="864" r:id="rId23"/>
    <p:sldId id="867" r:id="rId24"/>
    <p:sldId id="873" r:id="rId25"/>
    <p:sldId id="874" r:id="rId26"/>
    <p:sldId id="8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p:scale>
          <a:sx n="66" d="100"/>
          <a:sy n="66" d="100"/>
        </p:scale>
        <p:origin x="2196" y="9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E2D32-798F-40CF-899D-5BDDA97693F7}"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8051E-329B-4F3C-BEA0-9CF6C2D37F0B}" type="slidenum">
              <a:rPr lang="en-US" smtClean="0"/>
              <a:t>‹#›</a:t>
            </a:fld>
            <a:endParaRPr lang="en-US"/>
          </a:p>
        </p:txBody>
      </p:sp>
    </p:spTree>
    <p:extLst>
      <p:ext uri="{BB962C8B-B14F-4D97-AF65-F5344CB8AC3E}">
        <p14:creationId xmlns:p14="http://schemas.microsoft.com/office/powerpoint/2010/main" val="51210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2397-F9E7-1157-5135-585EA9DED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F5D44-981D-47B5-E966-A02E8559E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37CECD-705D-5672-7E92-D9A7654462B4}"/>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5" name="Footer Placeholder 4">
            <a:extLst>
              <a:ext uri="{FF2B5EF4-FFF2-40B4-BE49-F238E27FC236}">
                <a16:creationId xmlns:a16="http://schemas.microsoft.com/office/drawing/2014/main" id="{42D2E9A0-0E01-31DF-E33A-35003C0BA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66B14-29BB-F074-8D9B-1A502436257E}"/>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5176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FE11-8AE0-6A33-B6C8-A936A2326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59B260-1875-9F75-5701-2988DA56B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3ED5-3CA3-8D7F-6DDD-4D3CA9AE39DE}"/>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5" name="Footer Placeholder 4">
            <a:extLst>
              <a:ext uri="{FF2B5EF4-FFF2-40B4-BE49-F238E27FC236}">
                <a16:creationId xmlns:a16="http://schemas.microsoft.com/office/drawing/2014/main" id="{947ECE08-40C3-F2E4-931A-F6C39FF74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B68A5-54BE-7976-EBC4-2132AE83C431}"/>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255279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61399-7FBC-7886-3939-D6D58BE772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2CAD1F-59D1-A97F-3294-37B0CAB6B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5EDCC-4F9A-72AA-1C71-AA3276B90916}"/>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5" name="Footer Placeholder 4">
            <a:extLst>
              <a:ext uri="{FF2B5EF4-FFF2-40B4-BE49-F238E27FC236}">
                <a16:creationId xmlns:a16="http://schemas.microsoft.com/office/drawing/2014/main" id="{14330B3B-6DF2-2F38-4D34-005458BE2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0F88C-9B36-11B4-E605-4AA61D79642A}"/>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8724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7763-4563-FBAB-3246-6E110D8B0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39A398-4AE0-0EBC-976A-1AC36E715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14240-606D-D31D-C4A6-DD560F01EC16}"/>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5" name="Footer Placeholder 4">
            <a:extLst>
              <a:ext uri="{FF2B5EF4-FFF2-40B4-BE49-F238E27FC236}">
                <a16:creationId xmlns:a16="http://schemas.microsoft.com/office/drawing/2014/main" id="{0BB9E04B-8E2F-16E1-B852-B86231540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134CD-73EA-37F2-84BE-BA0602EC9842}"/>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9825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0D88-4D8F-8958-96E7-67A365B80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CB742-CA08-1295-E3C2-21998B8F45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9EED18-C750-653F-B03B-2CE2230A67BB}"/>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5" name="Footer Placeholder 4">
            <a:extLst>
              <a:ext uri="{FF2B5EF4-FFF2-40B4-BE49-F238E27FC236}">
                <a16:creationId xmlns:a16="http://schemas.microsoft.com/office/drawing/2014/main" id="{5939944B-6983-EE85-2E55-5C95D189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E4FF4-AB66-3A01-CE12-A16639AEB13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92701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9AF8-ABE5-1B9A-2526-D80F2DE92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9BE98-C999-86EC-2005-E1BD9EF789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67D54-0A17-6EBC-B6FA-A8B2AE1408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D58E03-1547-C877-0F02-6D1AC6858952}"/>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6" name="Footer Placeholder 5">
            <a:extLst>
              <a:ext uri="{FF2B5EF4-FFF2-40B4-BE49-F238E27FC236}">
                <a16:creationId xmlns:a16="http://schemas.microsoft.com/office/drawing/2014/main" id="{6C20FA2C-A693-1BC8-470C-0DF794362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15D98-402D-ABBC-D3F8-9A2A89A99A2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12610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7789-DBC2-D4DE-EA27-DDF99683CD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E79BE0-1C24-A077-BB67-F94623B8E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267BC-EBA6-6402-DDA7-2AB24928A3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EE56AD-B5A7-1B84-852F-CD6B93B7D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94DA7-0F7B-9831-04E5-A0CF6E3315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D464D-DA1C-AB91-7C6A-D7719A32F2ED}"/>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8" name="Footer Placeholder 7">
            <a:extLst>
              <a:ext uri="{FF2B5EF4-FFF2-40B4-BE49-F238E27FC236}">
                <a16:creationId xmlns:a16="http://schemas.microsoft.com/office/drawing/2014/main" id="{90D0AD6D-875E-FCCB-4F3B-96C6F7252C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0C985D-458E-27ED-87F9-268D4BB6426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12156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8992-D587-731A-964B-9CF235C3C4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C684D8-BCE8-A8DA-167E-79E737EF644E}"/>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4" name="Footer Placeholder 3">
            <a:extLst>
              <a:ext uri="{FF2B5EF4-FFF2-40B4-BE49-F238E27FC236}">
                <a16:creationId xmlns:a16="http://schemas.microsoft.com/office/drawing/2014/main" id="{59CE58A5-52C3-84D0-05BA-88CE179060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0B849-31F5-24FA-E253-E98962C1C05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5303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0F490-BD9B-86E2-3CEB-DF0C376EAAA9}"/>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3" name="Footer Placeholder 2">
            <a:extLst>
              <a:ext uri="{FF2B5EF4-FFF2-40B4-BE49-F238E27FC236}">
                <a16:creationId xmlns:a16="http://schemas.microsoft.com/office/drawing/2014/main" id="{0D3567C5-8237-289F-A945-2BE2735B3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8E6726-18BC-A558-49C9-BF109EE08658}"/>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21375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3CB7-3311-C396-0B76-1AAB0DDBF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E4B6DE-A2B0-D4B8-DB9E-4A7906C45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CEC0F-F264-941F-4F40-5827A453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1E9ED-5F70-50FA-AFCE-4E5122935B61}"/>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6" name="Footer Placeholder 5">
            <a:extLst>
              <a:ext uri="{FF2B5EF4-FFF2-40B4-BE49-F238E27FC236}">
                <a16:creationId xmlns:a16="http://schemas.microsoft.com/office/drawing/2014/main" id="{F9F2971F-0D77-96C4-81B9-6BD3E960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5FDF-4080-F6A4-532F-0B7A3F8C319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424592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0917-45AA-56ED-62B5-D2E494364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5EC31-DD21-7A1E-6863-39FACAB61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14B38-31C8-D0D5-1678-D1F3F7F81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AF591-CA8D-E371-ED97-4921680ABCD3}"/>
              </a:ext>
            </a:extLst>
          </p:cNvPr>
          <p:cNvSpPr>
            <a:spLocks noGrp="1"/>
          </p:cNvSpPr>
          <p:nvPr>
            <p:ph type="dt" sz="half" idx="10"/>
          </p:nvPr>
        </p:nvSpPr>
        <p:spPr/>
        <p:txBody>
          <a:bodyPr/>
          <a:lstStyle/>
          <a:p>
            <a:fld id="{20249FEA-2217-4B40-BAA8-06E361CB48B1}" type="datetimeFigureOut">
              <a:rPr lang="en-US" smtClean="0"/>
              <a:t>10/6/2024</a:t>
            </a:fld>
            <a:endParaRPr lang="en-US"/>
          </a:p>
        </p:txBody>
      </p:sp>
      <p:sp>
        <p:nvSpPr>
          <p:cNvPr id="6" name="Footer Placeholder 5">
            <a:extLst>
              <a:ext uri="{FF2B5EF4-FFF2-40B4-BE49-F238E27FC236}">
                <a16:creationId xmlns:a16="http://schemas.microsoft.com/office/drawing/2014/main" id="{56B919A2-9611-7A3F-1A99-A03A609DF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7ADFC-8F51-7C55-BF88-B69E3478D07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5534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B527D-3C82-B657-1444-01A367D933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6AAD86-E624-86F2-0E66-D7909CEA0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E03F1-CACD-70CA-2378-E91518F5D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249FEA-2217-4B40-BAA8-06E361CB48B1}" type="datetimeFigureOut">
              <a:rPr lang="en-US" smtClean="0"/>
              <a:t>10/6/2024</a:t>
            </a:fld>
            <a:endParaRPr lang="en-US"/>
          </a:p>
        </p:txBody>
      </p:sp>
      <p:sp>
        <p:nvSpPr>
          <p:cNvPr id="5" name="Footer Placeholder 4">
            <a:extLst>
              <a:ext uri="{FF2B5EF4-FFF2-40B4-BE49-F238E27FC236}">
                <a16:creationId xmlns:a16="http://schemas.microsoft.com/office/drawing/2014/main" id="{67A6F802-7BCB-C6C5-BDCC-9DB45E4D2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173881-26C2-17D9-2366-421C3A184D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4A6F87-C0E0-4679-B244-E9283D11F047}" type="slidenum">
              <a:rPr lang="en-US" smtClean="0"/>
              <a:t>‹#›</a:t>
            </a:fld>
            <a:endParaRPr lang="en-US"/>
          </a:p>
        </p:txBody>
      </p:sp>
    </p:spTree>
    <p:extLst>
      <p:ext uri="{BB962C8B-B14F-4D97-AF65-F5344CB8AC3E}">
        <p14:creationId xmlns:p14="http://schemas.microsoft.com/office/powerpoint/2010/main" val="3035502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61A4E779-474A-9EE5-7B81-C551FE6BC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99106"/>
          </a:xfrm>
          <a:prstGeom prst="rect">
            <a:avLst/>
          </a:prstGeom>
        </p:spPr>
      </p:pic>
      <p:sp>
        <p:nvSpPr>
          <p:cNvPr id="2" name="Title 1">
            <a:extLst>
              <a:ext uri="{FF2B5EF4-FFF2-40B4-BE49-F238E27FC236}">
                <a16:creationId xmlns:a16="http://schemas.microsoft.com/office/drawing/2014/main" id="{CA26DBA7-D4E6-36CA-6BC3-87E4B6A5FCC5}"/>
              </a:ext>
            </a:extLst>
          </p:cNvPr>
          <p:cNvSpPr>
            <a:spLocks noGrp="1"/>
          </p:cNvSpPr>
          <p:nvPr>
            <p:ph type="ctrTitle"/>
          </p:nvPr>
        </p:nvSpPr>
        <p:spPr>
          <a:xfrm>
            <a:off x="0" y="5483963"/>
            <a:ext cx="12192000" cy="931568"/>
          </a:xfrm>
        </p:spPr>
        <p:txBody>
          <a:bodyPr>
            <a:noAutofit/>
          </a:bodyPr>
          <a:lstStyle/>
          <a:p>
            <a:r>
              <a:rPr lang="en-US" sz="4400" dirty="0">
                <a:latin typeface="Calibri" panose="020F0502020204030204" pitchFamily="34" charset="0"/>
                <a:ea typeface="Calibri" panose="020F0502020204030204" pitchFamily="34" charset="0"/>
                <a:cs typeface="Calibri" panose="020F0502020204030204" pitchFamily="34" charset="0"/>
              </a:rPr>
              <a:t>Epigenetics, gene regulation, and chromatin biology</a:t>
            </a:r>
          </a:p>
        </p:txBody>
      </p:sp>
      <p:sp>
        <p:nvSpPr>
          <p:cNvPr id="3" name="Subtitle 2">
            <a:extLst>
              <a:ext uri="{FF2B5EF4-FFF2-40B4-BE49-F238E27FC236}">
                <a16:creationId xmlns:a16="http://schemas.microsoft.com/office/drawing/2014/main" id="{790BFF61-0B4B-277E-DECA-C15D18248679}"/>
              </a:ext>
            </a:extLst>
          </p:cNvPr>
          <p:cNvSpPr>
            <a:spLocks noGrp="1"/>
          </p:cNvSpPr>
          <p:nvPr>
            <p:ph type="subTitle" idx="1"/>
          </p:nvPr>
        </p:nvSpPr>
        <p:spPr>
          <a:xfrm>
            <a:off x="5112489" y="6402263"/>
            <a:ext cx="1500963" cy="581874"/>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10-7-24</a:t>
            </a:r>
          </a:p>
        </p:txBody>
      </p:sp>
    </p:spTree>
    <p:extLst>
      <p:ext uri="{BB962C8B-B14F-4D97-AF65-F5344CB8AC3E}">
        <p14:creationId xmlns:p14="http://schemas.microsoft.com/office/powerpoint/2010/main" val="218524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Higher order regulation of gene expression</a:t>
            </a:r>
          </a:p>
        </p:txBody>
      </p:sp>
      <p:sp>
        <p:nvSpPr>
          <p:cNvPr id="5" name="TextBox 4">
            <a:extLst>
              <a:ext uri="{FF2B5EF4-FFF2-40B4-BE49-F238E27FC236}">
                <a16:creationId xmlns:a16="http://schemas.microsoft.com/office/drawing/2014/main" id="{0E59C432-1D74-AEEB-2B31-0E72EC047DEA}"/>
              </a:ext>
            </a:extLst>
          </p:cNvPr>
          <p:cNvSpPr txBox="1"/>
          <p:nvPr/>
        </p:nvSpPr>
        <p:spPr>
          <a:xfrm>
            <a:off x="29339" y="860957"/>
            <a:ext cx="7028734" cy="5940088"/>
          </a:xfrm>
          <a:prstGeom prst="rect">
            <a:avLst/>
          </a:prstGeom>
          <a:noFill/>
        </p:spPr>
        <p:txBody>
          <a:bodyPr wrap="square" rtlCol="0">
            <a:spAutoFit/>
          </a:bodyPr>
          <a:lstStyle/>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Nucleosome Structures: </a:t>
            </a:r>
            <a:r>
              <a:rPr lang="en-US" sz="2000" dirty="0">
                <a:latin typeface="Calibri" panose="020F0502020204030204" pitchFamily="34" charset="0"/>
                <a:ea typeface="Calibri" panose="020F0502020204030204" pitchFamily="34" charset="0"/>
                <a:cs typeface="Calibri" panose="020F0502020204030204" pitchFamily="34" charset="0"/>
              </a:rPr>
              <a:t>Basic unit of chromatin, where DNA wraps around histone proteins, regulating DNA accessibility and gene expression.</a:t>
            </a:r>
          </a:p>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Chromatin Loops: </a:t>
            </a:r>
            <a:r>
              <a:rPr lang="en-US" sz="2000" dirty="0">
                <a:latin typeface="Calibri" panose="020F0502020204030204" pitchFamily="34" charset="0"/>
                <a:ea typeface="Calibri" panose="020F0502020204030204" pitchFamily="34" charset="0"/>
                <a:cs typeface="Calibri" panose="020F0502020204030204" pitchFamily="34" charset="0"/>
              </a:rPr>
              <a:t>DNA loops that bring distant regions into proximity, enabling regulatory interactions between enhancers and promoters.</a:t>
            </a:r>
          </a:p>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Topologically Associating Domains (TADs): </a:t>
            </a:r>
            <a:r>
              <a:rPr lang="en-US" sz="2000" dirty="0">
                <a:latin typeface="Calibri" panose="020F0502020204030204" pitchFamily="34" charset="0"/>
                <a:ea typeface="Calibri" panose="020F0502020204030204" pitchFamily="34" charset="0"/>
                <a:cs typeface="Calibri" panose="020F0502020204030204" pitchFamily="34" charset="0"/>
              </a:rPr>
              <a:t>Self-interacting chromatin domains that compartmentalize the genome, maintaining distinct regulatory environments. TAD boundaries act as insulators, preventing interactions between genes and regulatory elements in different domains. </a:t>
            </a:r>
          </a:p>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A/B Compartments: </a:t>
            </a:r>
            <a:r>
              <a:rPr lang="en-US" sz="2000" dirty="0">
                <a:latin typeface="Calibri" panose="020F0502020204030204" pitchFamily="34" charset="0"/>
                <a:ea typeface="Calibri" panose="020F0502020204030204" pitchFamily="34" charset="0"/>
                <a:cs typeface="Calibri" panose="020F0502020204030204" pitchFamily="34" charset="0"/>
              </a:rPr>
              <a:t>Large chromatin regions (A = active, B = inactive) that organize the genome into transcriptionally active or repressive areas.</a:t>
            </a:r>
          </a:p>
          <a:p>
            <a:pPr>
              <a:spcAft>
                <a:spcPts val="1200"/>
              </a:spcAft>
            </a:pPr>
            <a:r>
              <a:rPr lang="en-US" sz="2000" b="1" dirty="0">
                <a:latin typeface="Calibri" panose="020F0502020204030204" pitchFamily="34" charset="0"/>
                <a:ea typeface="Calibri" panose="020F0502020204030204" pitchFamily="34" charset="0"/>
                <a:cs typeface="Calibri" panose="020F0502020204030204" pitchFamily="34" charset="0"/>
              </a:rPr>
              <a:t>Chromosome Territories: </a:t>
            </a:r>
            <a:r>
              <a:rPr lang="en-US" sz="2000" dirty="0">
                <a:latin typeface="Calibri" panose="020F0502020204030204" pitchFamily="34" charset="0"/>
                <a:ea typeface="Calibri" panose="020F0502020204030204" pitchFamily="34" charset="0"/>
                <a:cs typeface="Calibri" panose="020F0502020204030204" pitchFamily="34" charset="0"/>
              </a:rPr>
              <a:t>Spatially distinct regions in the nucleus occupied by individual chromosomes, influencing inter-chromosomal interactions and gene expression.</a:t>
            </a:r>
          </a:p>
        </p:txBody>
      </p:sp>
      <p:pic>
        <p:nvPicPr>
          <p:cNvPr id="9" name="Picture 2" descr="Fig. 1">
            <a:extLst>
              <a:ext uri="{FF2B5EF4-FFF2-40B4-BE49-F238E27FC236}">
                <a16:creationId xmlns:a16="http://schemas.microsoft.com/office/drawing/2014/main" id="{850A2046-135A-829C-46F3-D7FE918F0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020" y="802723"/>
            <a:ext cx="5120033" cy="605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66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Measuring histone modifications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ChIPseq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8196" name="Picture 4" descr="The Brief Processes of ChIP–Seq">
            <a:extLst>
              <a:ext uri="{FF2B5EF4-FFF2-40B4-BE49-F238E27FC236}">
                <a16:creationId xmlns:a16="http://schemas.microsoft.com/office/drawing/2014/main" id="{85952765-6F62-5F31-97D9-1DD85729D2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98"/>
          <a:stretch/>
        </p:blipFill>
        <p:spPr bwMode="auto">
          <a:xfrm>
            <a:off x="345024" y="902885"/>
            <a:ext cx="11524343" cy="56511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17DB52-69AB-74EE-6B32-A7DA43E3A914}"/>
              </a:ext>
            </a:extLst>
          </p:cNvPr>
          <p:cNvSpPr txBox="1"/>
          <p:nvPr/>
        </p:nvSpPr>
        <p:spPr>
          <a:xfrm>
            <a:off x="5544457" y="1242536"/>
            <a:ext cx="6096000" cy="1631216"/>
          </a:xfrm>
          <a:prstGeom prst="rect">
            <a:avLst/>
          </a:prstGeom>
          <a:noFill/>
        </p:spPr>
        <p:txBody>
          <a:bodyPr wrap="square">
            <a:spAutoFit/>
          </a:bodyPr>
          <a:lstStyle/>
          <a:p>
            <a:pPr algn="ctr"/>
            <a:r>
              <a:rPr lang="en-US" sz="2000" b="1" dirty="0" err="1">
                <a:latin typeface="Calibri" panose="020F0502020204030204" pitchFamily="34" charset="0"/>
                <a:ea typeface="Calibri" panose="020F0502020204030204" pitchFamily="34" charset="0"/>
                <a:cs typeface="Calibri" panose="020F0502020204030204" pitchFamily="34" charset="0"/>
              </a:rPr>
              <a:t>ChIP</a:t>
            </a:r>
            <a:r>
              <a:rPr lang="en-US" sz="2000" b="1" dirty="0">
                <a:latin typeface="Calibri" panose="020F0502020204030204" pitchFamily="34" charset="0"/>
                <a:ea typeface="Calibri" panose="020F0502020204030204" pitchFamily="34" charset="0"/>
                <a:cs typeface="Calibri" panose="020F0502020204030204" pitchFamily="34" charset="0"/>
              </a:rPr>
              <a:t>-Seq (Chromatin Immunoprecipitation Sequencing)</a:t>
            </a:r>
            <a:r>
              <a:rPr lang="en-US" sz="2000" dirty="0">
                <a:latin typeface="Calibri" panose="020F0502020204030204" pitchFamily="34" charset="0"/>
                <a:ea typeface="Calibri" panose="020F0502020204030204" pitchFamily="34" charset="0"/>
                <a:cs typeface="Calibri" panose="020F0502020204030204" pitchFamily="34" charset="0"/>
              </a:rPr>
              <a:t> is a powerful method used to study </a:t>
            </a:r>
            <a:r>
              <a:rPr lang="en-US" sz="2000" b="1" dirty="0">
                <a:latin typeface="Calibri" panose="020F0502020204030204" pitchFamily="34" charset="0"/>
                <a:ea typeface="Calibri" panose="020F0502020204030204" pitchFamily="34" charset="0"/>
                <a:cs typeface="Calibri" panose="020F0502020204030204" pitchFamily="34" charset="0"/>
              </a:rPr>
              <a:t>histone modifications</a:t>
            </a:r>
            <a:r>
              <a:rPr lang="en-US" sz="2000" dirty="0">
                <a:latin typeface="Calibri" panose="020F0502020204030204" pitchFamily="34" charset="0"/>
                <a:ea typeface="Calibri" panose="020F0502020204030204" pitchFamily="34" charset="0"/>
                <a:cs typeface="Calibri" panose="020F0502020204030204" pitchFamily="34" charset="0"/>
              </a:rPr>
              <a:t> in plants by mapping the binding sites of histone proteins with specific post-translational modifications across the genome.</a:t>
            </a:r>
          </a:p>
        </p:txBody>
      </p:sp>
    </p:spTree>
    <p:extLst>
      <p:ext uri="{BB962C8B-B14F-4D97-AF65-F5344CB8AC3E}">
        <p14:creationId xmlns:p14="http://schemas.microsoft.com/office/powerpoint/2010/main" val="900241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Measuring histone modifications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ChIPseq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F17DB52-69AB-74EE-6B32-A7DA43E3A914}"/>
              </a:ext>
            </a:extLst>
          </p:cNvPr>
          <p:cNvSpPr txBox="1"/>
          <p:nvPr/>
        </p:nvSpPr>
        <p:spPr>
          <a:xfrm>
            <a:off x="0" y="5086287"/>
            <a:ext cx="12192000" cy="1354217"/>
          </a:xfrm>
          <a:prstGeom prst="rect">
            <a:avLst/>
          </a:prstGeom>
          <a:noFill/>
        </p:spPr>
        <p:txBody>
          <a:bodyPr wrap="square">
            <a:spAutoFit/>
          </a:bodyPr>
          <a:lstStyle/>
          <a:p>
            <a:pPr algn="ctr">
              <a:spcAft>
                <a:spcPts val="1200"/>
              </a:spcAft>
            </a:pPr>
            <a:r>
              <a:rPr lang="en-US" sz="2400" b="1" dirty="0">
                <a:latin typeface="Calibri" panose="020F0502020204030204" pitchFamily="34" charset="0"/>
                <a:ea typeface="Calibri" panose="020F0502020204030204" pitchFamily="34" charset="0"/>
                <a:cs typeface="Calibri" panose="020F0502020204030204" pitchFamily="34" charset="0"/>
              </a:rPr>
              <a:t>H3K4me3</a:t>
            </a:r>
            <a:r>
              <a:rPr lang="en-US" sz="2400" dirty="0">
                <a:latin typeface="Calibri" panose="020F0502020204030204" pitchFamily="34" charset="0"/>
                <a:ea typeface="Calibri" panose="020F0502020204030204" pitchFamily="34" charset="0"/>
                <a:cs typeface="Calibri" panose="020F0502020204030204" pitchFamily="34" charset="0"/>
              </a:rPr>
              <a:t> (trimethylation of histone H3 at lysine 4) is generally associated with gene activation.</a:t>
            </a:r>
          </a:p>
          <a:p>
            <a:pPr algn="ctr">
              <a:spcAft>
                <a:spcPts val="1200"/>
              </a:spcAft>
            </a:pPr>
            <a:r>
              <a:rPr lang="en-US" sz="2400" b="1" dirty="0">
                <a:latin typeface="Calibri" panose="020F0502020204030204" pitchFamily="34" charset="0"/>
                <a:ea typeface="Calibri" panose="020F0502020204030204" pitchFamily="34" charset="0"/>
                <a:cs typeface="Calibri" panose="020F0502020204030204" pitchFamily="34" charset="0"/>
              </a:rPr>
              <a:t>H3K27me3 </a:t>
            </a:r>
            <a:r>
              <a:rPr lang="en-US" sz="2400" dirty="0">
                <a:latin typeface="Calibri" panose="020F0502020204030204" pitchFamily="34" charset="0"/>
                <a:ea typeface="Calibri" panose="020F0502020204030204" pitchFamily="34" charset="0"/>
                <a:cs typeface="Calibri" panose="020F0502020204030204" pitchFamily="34" charset="0"/>
              </a:rPr>
              <a:t>(trimethylation of histone H3 at lysine 27) is associated with gene repression. It is a mark of facultative heterochromatin and is linked to transcriptional silencing of genes.</a:t>
            </a:r>
          </a:p>
        </p:txBody>
      </p:sp>
      <p:pic>
        <p:nvPicPr>
          <p:cNvPr id="2" name="Picture 2" descr="Explainer-ChIP">
            <a:extLst>
              <a:ext uri="{FF2B5EF4-FFF2-40B4-BE49-F238E27FC236}">
                <a16:creationId xmlns:a16="http://schemas.microsoft.com/office/drawing/2014/main" id="{DD004784-CFE8-2D27-9D6F-7F3C6798E2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04" t="61902" r="9625" b="11000"/>
          <a:stretch/>
        </p:blipFill>
        <p:spPr bwMode="auto">
          <a:xfrm>
            <a:off x="1446304" y="1178656"/>
            <a:ext cx="9299392" cy="328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343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Discerning how open chromatin is</a:t>
            </a:r>
          </a:p>
        </p:txBody>
      </p:sp>
      <p:pic>
        <p:nvPicPr>
          <p:cNvPr id="4098" name="Picture 2" descr="Fig. 1">
            <a:extLst>
              <a:ext uri="{FF2B5EF4-FFF2-40B4-BE49-F238E27FC236}">
                <a16:creationId xmlns:a16="http://schemas.microsoft.com/office/drawing/2014/main" id="{662134F9-681B-D668-A85F-F232A99D2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 y="1838325"/>
            <a:ext cx="12192000" cy="4400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CBC4AD-2BCC-0D8E-DD0E-0F04871F4280}"/>
              </a:ext>
            </a:extLst>
          </p:cNvPr>
          <p:cNvSpPr txBox="1"/>
          <p:nvPr/>
        </p:nvSpPr>
        <p:spPr>
          <a:xfrm>
            <a:off x="10614324" y="6496050"/>
            <a:ext cx="1577676" cy="307777"/>
          </a:xfrm>
          <a:prstGeom prst="rect">
            <a:avLst/>
          </a:prstGeom>
          <a:noFill/>
        </p:spPr>
        <p:txBody>
          <a:bodyPr wrap="none" rtlCol="0">
            <a:spAutoFit/>
          </a:bodyPr>
          <a:lstStyle/>
          <a:p>
            <a:r>
              <a:rPr lang="en-US" sz="1400" dirty="0"/>
              <a:t>Klemm et al. 2019</a:t>
            </a:r>
          </a:p>
        </p:txBody>
      </p:sp>
    </p:spTree>
    <p:extLst>
      <p:ext uri="{BB962C8B-B14F-4D97-AF65-F5344CB8AC3E}">
        <p14:creationId xmlns:p14="http://schemas.microsoft.com/office/powerpoint/2010/main" val="3289390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Profiling accessible chromatin: DNase-seq</a:t>
            </a:r>
          </a:p>
        </p:txBody>
      </p:sp>
      <p:pic>
        <p:nvPicPr>
          <p:cNvPr id="7170" name="Picture 2" descr="Fig. 2">
            <a:extLst>
              <a:ext uri="{FF2B5EF4-FFF2-40B4-BE49-F238E27FC236}">
                <a16:creationId xmlns:a16="http://schemas.microsoft.com/office/drawing/2014/main" id="{6B642BCF-454A-D294-E941-8CB7B8EA40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7" t="139" r="50000" b="48472"/>
          <a:stretch/>
        </p:blipFill>
        <p:spPr bwMode="auto">
          <a:xfrm>
            <a:off x="7445950" y="821836"/>
            <a:ext cx="4187249" cy="60361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B1E9CB-128A-7DD3-0DCA-DB24A6AFC23C}"/>
              </a:ext>
            </a:extLst>
          </p:cNvPr>
          <p:cNvSpPr txBox="1"/>
          <p:nvPr/>
        </p:nvSpPr>
        <p:spPr>
          <a:xfrm>
            <a:off x="10614324" y="952500"/>
            <a:ext cx="1577676" cy="307777"/>
          </a:xfrm>
          <a:prstGeom prst="rect">
            <a:avLst/>
          </a:prstGeom>
          <a:noFill/>
        </p:spPr>
        <p:txBody>
          <a:bodyPr wrap="none" rtlCol="0">
            <a:spAutoFit/>
          </a:bodyPr>
          <a:lstStyle/>
          <a:p>
            <a:r>
              <a:rPr lang="en-US" sz="1400" dirty="0"/>
              <a:t>Klemm et al. 2019</a:t>
            </a:r>
          </a:p>
        </p:txBody>
      </p:sp>
      <p:sp>
        <p:nvSpPr>
          <p:cNvPr id="4" name="Rectangle 3">
            <a:extLst>
              <a:ext uri="{FF2B5EF4-FFF2-40B4-BE49-F238E27FC236}">
                <a16:creationId xmlns:a16="http://schemas.microsoft.com/office/drawing/2014/main" id="{BF703650-BDE7-658D-E955-60203BC1F580}"/>
              </a:ext>
            </a:extLst>
          </p:cNvPr>
          <p:cNvSpPr>
            <a:spLocks noChangeArrowheads="1"/>
          </p:cNvSpPr>
          <p:nvPr/>
        </p:nvSpPr>
        <p:spPr bwMode="auto">
          <a:xfrm>
            <a:off x="79950" y="1039151"/>
            <a:ext cx="7366000"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20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DNase</a:t>
            </a:r>
            <a:r>
              <a:rPr lang="en-US" altLang="en-US" sz="2000" dirty="0">
                <a:latin typeface="Calibri" panose="020F0502020204030204" pitchFamily="34" charset="0"/>
                <a:ea typeface="Calibri" panose="020F0502020204030204" pitchFamily="34" charset="0"/>
                <a:cs typeface="Calibri" panose="020F0502020204030204" pitchFamily="34" charset="0"/>
              </a:rPr>
              <a:t>-seq for profiling open/accessible chromatin</a:t>
            </a:r>
            <a:endPar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Isolation of Nuclei</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Cells are lysed to isolate intact nuclei, preserving the native chromatin structure and ensuring that DNase I can access the DNA in its natural chromatin state.</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DNase I Digestion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Isolated nuclei are treated with DNase I, which preferentially cuts DNA at regions of open chromatin (e.g., promoters, enhancers) that are accessible and not tightly bound by nucleosomes or other proteins.</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Purification and Size Selection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The digested DNA is purified and size-selected to isolate small fragments (typically 100–500 base pairs) that correspond to DNase I hypersensitive sites.</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Library Preparation and Sequencing</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The selected DNA fragments are processed into a sequencing library and sequenced using a high-throughput platform like Illumina.</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 Analysis and Mapping</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Sequencing reads are aligned to the reference genome, and regions with high read density are identified as DNase I hypersensitive sites, indicating regions of open chromatin.</a:t>
            </a:r>
          </a:p>
        </p:txBody>
      </p:sp>
    </p:spTree>
    <p:extLst>
      <p:ext uri="{BB962C8B-B14F-4D97-AF65-F5344CB8AC3E}">
        <p14:creationId xmlns:p14="http://schemas.microsoft.com/office/powerpoint/2010/main" val="1350511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Profiling accessible chromatin: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ATACseq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2" descr="Fig. 2">
            <a:extLst>
              <a:ext uri="{FF2B5EF4-FFF2-40B4-BE49-F238E27FC236}">
                <a16:creationId xmlns:a16="http://schemas.microsoft.com/office/drawing/2014/main" id="{468E8605-F9AA-4E9C-2BBB-407FA295B9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408" b="61944"/>
          <a:stretch/>
        </p:blipFill>
        <p:spPr bwMode="auto">
          <a:xfrm>
            <a:off x="7027574" y="801444"/>
            <a:ext cx="5215226" cy="60592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DEE6C9-E460-FC35-9626-B30FEBBB97C0}"/>
              </a:ext>
            </a:extLst>
          </p:cNvPr>
          <p:cNvSpPr txBox="1"/>
          <p:nvPr/>
        </p:nvSpPr>
        <p:spPr>
          <a:xfrm>
            <a:off x="10614324" y="850900"/>
            <a:ext cx="1577676" cy="307777"/>
          </a:xfrm>
          <a:prstGeom prst="rect">
            <a:avLst/>
          </a:prstGeom>
          <a:noFill/>
        </p:spPr>
        <p:txBody>
          <a:bodyPr wrap="none" rtlCol="0">
            <a:spAutoFit/>
          </a:bodyPr>
          <a:lstStyle/>
          <a:p>
            <a:r>
              <a:rPr lang="en-US" sz="1400" dirty="0"/>
              <a:t>Klemm et al. 2019</a:t>
            </a:r>
          </a:p>
        </p:txBody>
      </p:sp>
      <p:sp>
        <p:nvSpPr>
          <p:cNvPr id="4" name="Rectangle 1">
            <a:extLst>
              <a:ext uri="{FF2B5EF4-FFF2-40B4-BE49-F238E27FC236}">
                <a16:creationId xmlns:a16="http://schemas.microsoft.com/office/drawing/2014/main" id="{DF42DD82-AB43-3777-EACF-134F28E42496}"/>
              </a:ext>
            </a:extLst>
          </p:cNvPr>
          <p:cNvSpPr>
            <a:spLocks noChangeArrowheads="1"/>
          </p:cNvSpPr>
          <p:nvPr/>
        </p:nvSpPr>
        <p:spPr bwMode="auto">
          <a:xfrm>
            <a:off x="65563" y="1030298"/>
            <a:ext cx="6911211"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ts val="1200"/>
              </a:spcAft>
            </a:pPr>
            <a:r>
              <a:rPr lang="en-US" altLang="en-US" sz="2000" dirty="0" err="1">
                <a:latin typeface="Calibri" panose="020F0502020204030204" pitchFamily="34" charset="0"/>
                <a:ea typeface="Calibri" panose="020F0502020204030204" pitchFamily="34" charset="0"/>
                <a:cs typeface="Calibri" panose="020F0502020204030204" pitchFamily="34" charset="0"/>
              </a:rPr>
              <a:t>ATACseq</a:t>
            </a:r>
            <a:r>
              <a:rPr lang="en-US" altLang="en-US" sz="2000" dirty="0">
                <a:latin typeface="Calibri" panose="020F0502020204030204" pitchFamily="34" charset="0"/>
                <a:ea typeface="Calibri" panose="020F0502020204030204" pitchFamily="34" charset="0"/>
                <a:cs typeface="Calibri" panose="020F0502020204030204" pitchFamily="34" charset="0"/>
              </a:rPr>
              <a:t> for profiling open/accessible chromatin</a:t>
            </a:r>
            <a:endParaRPr kumimoji="0" lang="en-US" alt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Chromatin Accessibility</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Isolated nuclei or intact cells are treated with Tn5 transposase, an enzyme that preferentially inserts sequencing adapters into accessible regions of the chromatin.</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Tagmentation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Tn5 simultaneously cuts (cleaves) and inserts sequencing adapters into open chromatin regions (e.g., promoters, enhancers), creating small DNA fragments that are ready for sequencing.</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Purification and Size Selection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The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tagmented</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DNA fragments are purified and size-selected to enrich for small fragments (typically 50–500 base pairs) that represent open chromatin regions.</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Library Preparation and Sequencing</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The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tagmented</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fragments, already containing sequencing adapters, are directly amplified by PCR and then sequenced using a high-throughput platform like Illumina.</a:t>
            </a:r>
          </a:p>
          <a:p>
            <a:pPr marL="0" marR="0" lvl="0" indent="0" algn="l" defTabSz="914400" rtl="0" eaLnBrk="0" fontAlgn="base" latinLnBrk="0" hangingPunct="0">
              <a:lnSpc>
                <a:spcPct val="100000"/>
              </a:lnSpc>
              <a:spcBef>
                <a:spcPct val="0"/>
              </a:spcBef>
              <a:spcAft>
                <a:spcPts val="1200"/>
              </a:spcAft>
              <a:buClrTx/>
              <a:buSzTx/>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Data Analysis and Mapping</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Sequencing reads are aligned to a reference genome, and regions with high read density are identified as accessible chromatin sites, providing insights into chromatin accessibility, regulatory element positions, and nucleosome positioning.</a:t>
            </a:r>
          </a:p>
        </p:txBody>
      </p:sp>
    </p:spTree>
    <p:extLst>
      <p:ext uri="{BB962C8B-B14F-4D97-AF65-F5344CB8AC3E}">
        <p14:creationId xmlns:p14="http://schemas.microsoft.com/office/powerpoint/2010/main" val="30587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Profiling accessible chromatin: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ATACseq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image5.png" descr="A screenshot of a computer&#10;&#10;Description automatically generated with medium confidence">
            <a:extLst>
              <a:ext uri="{FF2B5EF4-FFF2-40B4-BE49-F238E27FC236}">
                <a16:creationId xmlns:a16="http://schemas.microsoft.com/office/drawing/2014/main" id="{2E9BF139-E9F3-2FB8-0D7A-C8F7FB2AE56C}"/>
              </a:ext>
            </a:extLst>
          </p:cNvPr>
          <p:cNvPicPr/>
          <p:nvPr/>
        </p:nvPicPr>
        <p:blipFill>
          <a:blip r:embed="rId2"/>
          <a:srcRect t="86246" r="59654"/>
          <a:stretch/>
        </p:blipFill>
        <p:spPr>
          <a:xfrm>
            <a:off x="5453574" y="5620724"/>
            <a:ext cx="6360668" cy="801444"/>
          </a:xfrm>
          <a:prstGeom prst="rect">
            <a:avLst/>
          </a:prstGeom>
          <a:ln/>
        </p:spPr>
      </p:pic>
      <p:pic>
        <p:nvPicPr>
          <p:cNvPr id="8" name="image5.png" descr="A screenshot of a computer&#10;&#10;Description automatically generated with medium confidence">
            <a:extLst>
              <a:ext uri="{FF2B5EF4-FFF2-40B4-BE49-F238E27FC236}">
                <a16:creationId xmlns:a16="http://schemas.microsoft.com/office/drawing/2014/main" id="{C1DB9A65-F7D3-F6E1-484A-5386A8DCB072}"/>
              </a:ext>
            </a:extLst>
          </p:cNvPr>
          <p:cNvPicPr/>
          <p:nvPr/>
        </p:nvPicPr>
        <p:blipFill>
          <a:blip r:embed="rId2"/>
          <a:srcRect r="59654" b="23156"/>
          <a:stretch/>
        </p:blipFill>
        <p:spPr>
          <a:xfrm>
            <a:off x="5446627" y="1142912"/>
            <a:ext cx="6360668" cy="4477812"/>
          </a:xfrm>
          <a:prstGeom prst="rect">
            <a:avLst/>
          </a:prstGeom>
          <a:ln/>
        </p:spPr>
      </p:pic>
      <p:sp>
        <p:nvSpPr>
          <p:cNvPr id="9" name="Rectangle 8">
            <a:extLst>
              <a:ext uri="{FF2B5EF4-FFF2-40B4-BE49-F238E27FC236}">
                <a16:creationId xmlns:a16="http://schemas.microsoft.com/office/drawing/2014/main" id="{097BECAB-2E38-472E-9A7A-4813277F89CF}"/>
              </a:ext>
            </a:extLst>
          </p:cNvPr>
          <p:cNvSpPr/>
          <p:nvPr/>
        </p:nvSpPr>
        <p:spPr>
          <a:xfrm>
            <a:off x="8245547" y="2979376"/>
            <a:ext cx="281763" cy="346749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D1AF30-A0EA-B97B-8CEB-9DB419050042}"/>
              </a:ext>
            </a:extLst>
          </p:cNvPr>
          <p:cNvSpPr/>
          <p:nvPr/>
        </p:nvSpPr>
        <p:spPr>
          <a:xfrm>
            <a:off x="7192925" y="2979376"/>
            <a:ext cx="202019" cy="3467498"/>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0074E18-14D6-0C45-EF24-01A155D7B5D5}"/>
              </a:ext>
            </a:extLst>
          </p:cNvPr>
          <p:cNvSpPr txBox="1"/>
          <p:nvPr/>
        </p:nvSpPr>
        <p:spPr>
          <a:xfrm>
            <a:off x="176766" y="1036414"/>
            <a:ext cx="5384062" cy="5693866"/>
          </a:xfrm>
          <a:prstGeom prst="rect">
            <a:avLst/>
          </a:prstGeom>
          <a:noFill/>
        </p:spPr>
        <p:txBody>
          <a:bodyPr wrap="square">
            <a:spAutoFit/>
          </a:bodyPr>
          <a:lstStyle/>
          <a:p>
            <a:pPr>
              <a:spcAft>
                <a:spcPts val="1200"/>
              </a:spcAft>
            </a:pPr>
            <a:r>
              <a:rPr lang="en-US" dirty="0"/>
              <a:t>The ATAC-seq signal is shown as a series of peaks along the genome, where each peak indicates an open chromatin region. These peaks are regions where the Tn5 transposase inserted adapters, reflecting chromatin accessibility.</a:t>
            </a:r>
          </a:p>
          <a:p>
            <a:pPr>
              <a:spcAft>
                <a:spcPts val="1200"/>
              </a:spcAft>
            </a:pPr>
            <a:r>
              <a:rPr lang="en-US" dirty="0"/>
              <a:t>Taller peaks indicate higher accessibility or increased chromatin openness, suggesting a greater probability of transcription factor binding or active regulatory elements.</a:t>
            </a:r>
          </a:p>
          <a:p>
            <a:pPr>
              <a:spcAft>
                <a:spcPts val="1200"/>
              </a:spcAft>
            </a:pPr>
            <a:r>
              <a:rPr lang="en-US" dirty="0"/>
              <a:t>Peaks often appear over promoter regions (just upstream of genes, as highlighted in orange) and enhancers, indicating active or poised regulatory elements.</a:t>
            </a:r>
          </a:p>
          <a:p>
            <a:pPr>
              <a:spcAft>
                <a:spcPts val="1200"/>
              </a:spcAft>
            </a:pPr>
            <a:r>
              <a:rPr lang="en-US" dirty="0"/>
              <a:t>Can be integrated with gene expression (</a:t>
            </a:r>
            <a:r>
              <a:rPr lang="en-US" dirty="0" err="1"/>
              <a:t>RNAseq</a:t>
            </a:r>
            <a:r>
              <a:rPr lang="en-US" dirty="0"/>
              <a:t>) or other chromatin profiles to draw more meaningful conclusions. </a:t>
            </a:r>
          </a:p>
          <a:p>
            <a:pPr>
              <a:spcAft>
                <a:spcPts val="1200"/>
              </a:spcAft>
            </a:pPr>
            <a:r>
              <a:rPr lang="en-US" dirty="0"/>
              <a:t>We can look for TF motifs or cis-regulatory elements within these accessible regions. </a:t>
            </a:r>
          </a:p>
        </p:txBody>
      </p:sp>
    </p:spTree>
    <p:extLst>
      <p:ext uri="{BB962C8B-B14F-4D97-AF65-F5344CB8AC3E}">
        <p14:creationId xmlns:p14="http://schemas.microsoft.com/office/powerpoint/2010/main" val="263300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Single cell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ATACseq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5096C568-AE3E-F068-964F-EF1F1E60AF6E}"/>
              </a:ext>
            </a:extLst>
          </p:cNvPr>
          <p:cNvPicPr>
            <a:picLocks noChangeAspect="1"/>
          </p:cNvPicPr>
          <p:nvPr/>
        </p:nvPicPr>
        <p:blipFill>
          <a:blip r:embed="rId2"/>
          <a:srcRect r="32768" b="77693"/>
          <a:stretch/>
        </p:blipFill>
        <p:spPr>
          <a:xfrm>
            <a:off x="241990" y="1073977"/>
            <a:ext cx="6093364" cy="1988200"/>
          </a:xfrm>
          <a:prstGeom prst="rect">
            <a:avLst/>
          </a:prstGeom>
        </p:spPr>
      </p:pic>
      <p:pic>
        <p:nvPicPr>
          <p:cNvPr id="3" name="Picture 2">
            <a:extLst>
              <a:ext uri="{FF2B5EF4-FFF2-40B4-BE49-F238E27FC236}">
                <a16:creationId xmlns:a16="http://schemas.microsoft.com/office/drawing/2014/main" id="{F72E18B7-9878-1F50-5C78-F9EC30766A8E}"/>
              </a:ext>
            </a:extLst>
          </p:cNvPr>
          <p:cNvPicPr>
            <a:picLocks noChangeAspect="1"/>
          </p:cNvPicPr>
          <p:nvPr/>
        </p:nvPicPr>
        <p:blipFill>
          <a:blip r:embed="rId2"/>
          <a:srcRect l="75525" t="23874"/>
          <a:stretch/>
        </p:blipFill>
        <p:spPr>
          <a:xfrm>
            <a:off x="6614670" y="806274"/>
            <a:ext cx="1965379" cy="6011812"/>
          </a:xfrm>
          <a:prstGeom prst="rect">
            <a:avLst/>
          </a:prstGeom>
        </p:spPr>
      </p:pic>
      <p:pic>
        <p:nvPicPr>
          <p:cNvPr id="4" name="Picture 3">
            <a:extLst>
              <a:ext uri="{FF2B5EF4-FFF2-40B4-BE49-F238E27FC236}">
                <a16:creationId xmlns:a16="http://schemas.microsoft.com/office/drawing/2014/main" id="{02816EB8-1DCC-E257-CC61-4BEDF40C8E56}"/>
              </a:ext>
            </a:extLst>
          </p:cNvPr>
          <p:cNvPicPr>
            <a:picLocks noChangeAspect="1"/>
          </p:cNvPicPr>
          <p:nvPr/>
        </p:nvPicPr>
        <p:blipFill>
          <a:blip r:embed="rId2"/>
          <a:srcRect l="24727" t="22563" r="52410" b="53932"/>
          <a:stretch/>
        </p:blipFill>
        <p:spPr>
          <a:xfrm>
            <a:off x="1542273" y="3225238"/>
            <a:ext cx="3492797" cy="3531321"/>
          </a:xfrm>
          <a:prstGeom prst="rect">
            <a:avLst/>
          </a:prstGeom>
        </p:spPr>
      </p:pic>
    </p:spTree>
    <p:extLst>
      <p:ext uri="{BB962C8B-B14F-4D97-AF65-F5344CB8AC3E}">
        <p14:creationId xmlns:p14="http://schemas.microsoft.com/office/powerpoint/2010/main" val="2432329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Surveying chromatin interactions- Hi-C</a:t>
            </a:r>
          </a:p>
        </p:txBody>
      </p:sp>
      <p:pic>
        <p:nvPicPr>
          <p:cNvPr id="25602" name="Picture 2" descr="undefined">
            <a:extLst>
              <a:ext uri="{FF2B5EF4-FFF2-40B4-BE49-F238E27FC236}">
                <a16:creationId xmlns:a16="http://schemas.microsoft.com/office/drawing/2014/main" id="{E98617F3-2299-AF45-4B74-3C40E1354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6057" y="833942"/>
            <a:ext cx="6288768" cy="59840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B46685-F15D-0F36-68CF-EAFCCC26FD3B}"/>
              </a:ext>
            </a:extLst>
          </p:cNvPr>
          <p:cNvSpPr txBox="1"/>
          <p:nvPr/>
        </p:nvSpPr>
        <p:spPr>
          <a:xfrm>
            <a:off x="29339" y="902885"/>
            <a:ext cx="5311918" cy="5201424"/>
          </a:xfrm>
          <a:prstGeom prst="rect">
            <a:avLst/>
          </a:prstGeom>
          <a:noFill/>
        </p:spPr>
        <p:txBody>
          <a:bodyPr wrap="square">
            <a:spAutoFit/>
          </a:bodyPr>
          <a:lstStyle/>
          <a:p>
            <a:pPr>
              <a:spcAft>
                <a:spcPts val="1200"/>
              </a:spcAft>
            </a:pPr>
            <a:r>
              <a:rPr lang="en-US" sz="2400" b="1" dirty="0">
                <a:latin typeface="Calibri" panose="020F0502020204030204" pitchFamily="34" charset="0"/>
                <a:ea typeface="Calibri" panose="020F0502020204030204" pitchFamily="34" charset="0"/>
                <a:cs typeface="Calibri" panose="020F0502020204030204" pitchFamily="34" charset="0"/>
              </a:rPr>
              <a:t>Topologically Associating Domains (TADs): </a:t>
            </a:r>
            <a:r>
              <a:rPr lang="en-US" sz="2400" dirty="0">
                <a:latin typeface="Calibri" panose="020F0502020204030204" pitchFamily="34" charset="0"/>
                <a:ea typeface="Calibri" panose="020F0502020204030204" pitchFamily="34" charset="0"/>
                <a:cs typeface="Calibri" panose="020F0502020204030204" pitchFamily="34" charset="0"/>
              </a:rPr>
              <a:t>Self-interacting chromatin domains that compartmentalize the genome, maintaining distinct regulatory environments. TAD boundaries act as insulators, preventing interactions between genes and regulatory elements in different domains. </a:t>
            </a:r>
          </a:p>
          <a:p>
            <a:pPr>
              <a:spcAft>
                <a:spcPts val="1200"/>
              </a:spcAft>
            </a:pPr>
            <a:endParaRPr lang="en-US" sz="2400" dirty="0">
              <a:latin typeface="Calibri" panose="020F0502020204030204" pitchFamily="34" charset="0"/>
              <a:ea typeface="Calibri" panose="020F0502020204030204" pitchFamily="34" charset="0"/>
              <a:cs typeface="Calibri" panose="020F0502020204030204" pitchFamily="34" charset="0"/>
            </a:endParaRPr>
          </a:p>
          <a:p>
            <a:pPr>
              <a:spcAft>
                <a:spcPts val="1200"/>
              </a:spcAft>
            </a:pPr>
            <a:r>
              <a:rPr lang="en-US" sz="2400" dirty="0">
                <a:latin typeface="Calibri" panose="020F0502020204030204" pitchFamily="34" charset="0"/>
                <a:ea typeface="Calibri" panose="020F0502020204030204" pitchFamily="34" charset="0"/>
                <a:cs typeface="Calibri" panose="020F0502020204030204" pitchFamily="34" charset="0"/>
              </a:rPr>
              <a:t>TADs are really important for long-range gene regulation in animals, but the existence or function of TADs is still (mostly) unknown in plants</a:t>
            </a:r>
          </a:p>
        </p:txBody>
      </p:sp>
    </p:spTree>
    <p:extLst>
      <p:ext uri="{BB962C8B-B14F-4D97-AF65-F5344CB8AC3E}">
        <p14:creationId xmlns:p14="http://schemas.microsoft.com/office/powerpoint/2010/main" val="223024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Surveying chromatin interactions- Hi-C</a:t>
            </a:r>
          </a:p>
        </p:txBody>
      </p:sp>
      <p:pic>
        <p:nvPicPr>
          <p:cNvPr id="27650" name="Picture 2" descr="undefined">
            <a:extLst>
              <a:ext uri="{FF2B5EF4-FFF2-40B4-BE49-F238E27FC236}">
                <a16:creationId xmlns:a16="http://schemas.microsoft.com/office/drawing/2014/main" id="{498B3749-2360-B458-0F7D-585519FBD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172" y="902885"/>
            <a:ext cx="8205107" cy="57458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704EF1DD-DD82-F8C4-B7D8-F40DDA99DF3A}"/>
              </a:ext>
            </a:extLst>
          </p:cNvPr>
          <p:cNvSpPr>
            <a:spLocks noChangeArrowheads="1"/>
          </p:cNvSpPr>
          <p:nvPr/>
        </p:nvSpPr>
        <p:spPr bwMode="auto">
          <a:xfrm>
            <a:off x="29339" y="1590590"/>
            <a:ext cx="3933371"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High-throughput Chromosome Conformation Capture (Hi-C) is a technique used to profile chromatin accessibility by capturing spatial interactions between distant genomic regions, allowing researchers to map the three-dimensional organization of the genome and identify topologically associating domains (TADs), chromatin loops, and interactions that influence gene regulation and accessibility.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6341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Announcements</a:t>
            </a:r>
          </a:p>
        </p:txBody>
      </p:sp>
      <p:sp>
        <p:nvSpPr>
          <p:cNvPr id="14" name="TextBox 13">
            <a:extLst>
              <a:ext uri="{FF2B5EF4-FFF2-40B4-BE49-F238E27FC236}">
                <a16:creationId xmlns:a16="http://schemas.microsoft.com/office/drawing/2014/main" id="{25127899-BAC4-BE2D-F239-BFB188C20B8B}"/>
              </a:ext>
            </a:extLst>
          </p:cNvPr>
          <p:cNvSpPr txBox="1"/>
          <p:nvPr/>
        </p:nvSpPr>
        <p:spPr>
          <a:xfrm>
            <a:off x="1919297" y="1282565"/>
            <a:ext cx="8657577" cy="830997"/>
          </a:xfrm>
          <a:prstGeom prst="rect">
            <a:avLst/>
          </a:prstGeom>
          <a:noFill/>
        </p:spPr>
        <p:txBody>
          <a:bodyPr wrap="square" rtlCol="0">
            <a:spAutoFit/>
          </a:bodyPr>
          <a:lstStyle/>
          <a:p>
            <a:pPr algn="ctr"/>
            <a:r>
              <a:rPr lang="en-US" sz="2400" dirty="0"/>
              <a:t>Take home exam 1 will be emailed next Monday (10-14-24) after class and will be due by 5 pm on Friday (10-18-24) via email</a:t>
            </a:r>
          </a:p>
        </p:txBody>
      </p:sp>
      <p:sp>
        <p:nvSpPr>
          <p:cNvPr id="15" name="TextBox 14">
            <a:extLst>
              <a:ext uri="{FF2B5EF4-FFF2-40B4-BE49-F238E27FC236}">
                <a16:creationId xmlns:a16="http://schemas.microsoft.com/office/drawing/2014/main" id="{2FE5A58C-34BD-F563-E995-424E8C157A79}"/>
              </a:ext>
            </a:extLst>
          </p:cNvPr>
          <p:cNvSpPr txBox="1"/>
          <p:nvPr/>
        </p:nvSpPr>
        <p:spPr>
          <a:xfrm>
            <a:off x="1767211" y="2509620"/>
            <a:ext cx="8657577" cy="2308324"/>
          </a:xfrm>
          <a:prstGeom prst="rect">
            <a:avLst/>
          </a:prstGeom>
          <a:noFill/>
        </p:spPr>
        <p:txBody>
          <a:bodyPr wrap="square" rtlCol="0">
            <a:spAutoFit/>
          </a:bodyPr>
          <a:lstStyle/>
          <a:p>
            <a:pPr algn="ctr"/>
            <a:r>
              <a:rPr lang="en-US" sz="2400" dirty="0"/>
              <a:t>Please answer 3 of 4 questions comprehensively, providing clear explanations and rationales for your choices. </a:t>
            </a:r>
          </a:p>
          <a:p>
            <a:pPr algn="ctr"/>
            <a:r>
              <a:rPr lang="en-US" sz="2400" dirty="0"/>
              <a:t>Your answers should demonstrate critical thinking and integration of course material. </a:t>
            </a:r>
          </a:p>
          <a:p>
            <a:pPr algn="ctr"/>
            <a:r>
              <a:rPr lang="en-US" sz="2400" dirty="0"/>
              <a:t>Cite relevant research studies or reviews where applicable.</a:t>
            </a:r>
          </a:p>
          <a:p>
            <a:pPr algn="ctr"/>
            <a:r>
              <a:rPr lang="en-US" sz="2400" dirty="0"/>
              <a:t>Each essay should be approximately 0.5-1 page (single-spaced).</a:t>
            </a:r>
          </a:p>
        </p:txBody>
      </p:sp>
    </p:spTree>
    <p:extLst>
      <p:ext uri="{BB962C8B-B14F-4D97-AF65-F5344CB8AC3E}">
        <p14:creationId xmlns:p14="http://schemas.microsoft.com/office/powerpoint/2010/main" val="1158346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Surveying chromatin interactions- Hi-C</a:t>
            </a:r>
          </a:p>
        </p:txBody>
      </p:sp>
      <p:pic>
        <p:nvPicPr>
          <p:cNvPr id="2" name="Picture 2" descr="Seeing the forest through the trees: prioritising potentially functional  interactions from Hi-C | Epigenetics &amp; Chromatin | Full Text">
            <a:extLst>
              <a:ext uri="{FF2B5EF4-FFF2-40B4-BE49-F238E27FC236}">
                <a16:creationId xmlns:a16="http://schemas.microsoft.com/office/drawing/2014/main" id="{C336A309-578F-B7C3-9A3C-8817DF23D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329" y="1157967"/>
            <a:ext cx="8879341" cy="547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52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The function of DNA methylation in plants</a:t>
            </a:r>
          </a:p>
        </p:txBody>
      </p:sp>
      <p:sp>
        <p:nvSpPr>
          <p:cNvPr id="12" name="TextBox 11">
            <a:extLst>
              <a:ext uri="{FF2B5EF4-FFF2-40B4-BE49-F238E27FC236}">
                <a16:creationId xmlns:a16="http://schemas.microsoft.com/office/drawing/2014/main" id="{C0074E18-14D6-0C45-EF24-01A155D7B5D5}"/>
              </a:ext>
            </a:extLst>
          </p:cNvPr>
          <p:cNvSpPr txBox="1"/>
          <p:nvPr/>
        </p:nvSpPr>
        <p:spPr>
          <a:xfrm>
            <a:off x="29339" y="2878574"/>
            <a:ext cx="7596963" cy="3877985"/>
          </a:xfrm>
          <a:prstGeom prst="rect">
            <a:avLst/>
          </a:prstGeom>
          <a:noFill/>
        </p:spPr>
        <p:txBody>
          <a:bodyPr wrap="square">
            <a:spAutoFit/>
          </a:bodyPr>
          <a:lstStyle/>
          <a:p>
            <a:pPr>
              <a:spcAft>
                <a:spcPts val="1200"/>
              </a:spcAft>
            </a:pPr>
            <a:r>
              <a:rPr lang="en-US" b="1" dirty="0"/>
              <a:t>Gene Expression Regulation: </a:t>
            </a:r>
            <a:r>
              <a:rPr lang="en-US" dirty="0"/>
              <a:t>DNA methylation in gene promoter regions, represses transcription and regulates gene expression, helping control developmental processes and responses to environmental cues.</a:t>
            </a:r>
          </a:p>
          <a:p>
            <a:pPr>
              <a:spcAft>
                <a:spcPts val="1200"/>
              </a:spcAft>
            </a:pPr>
            <a:r>
              <a:rPr lang="en-US" b="1" dirty="0"/>
              <a:t>Transposable Element Silencing: </a:t>
            </a:r>
            <a:r>
              <a:rPr lang="en-US" dirty="0"/>
              <a:t>Methylation of transposable elements prevents their mobilization and maintains genome stability. </a:t>
            </a:r>
          </a:p>
          <a:p>
            <a:pPr>
              <a:spcAft>
                <a:spcPts val="1200"/>
              </a:spcAft>
            </a:pPr>
            <a:r>
              <a:rPr lang="en-US" b="1" dirty="0"/>
              <a:t>Epigenetic Memory and Inheritance: </a:t>
            </a:r>
            <a:r>
              <a:rPr lang="en-US" dirty="0"/>
              <a:t>DNA methylation serves as an epigenetic mark that can be stably inherited through cell divisions and sometimes across generations, allowing plants to "remember" environmental conditions or stress exposures.</a:t>
            </a:r>
          </a:p>
          <a:p>
            <a:pPr>
              <a:spcAft>
                <a:spcPts val="1200"/>
              </a:spcAft>
            </a:pPr>
            <a:r>
              <a:rPr lang="en-US" b="1" dirty="0"/>
              <a:t>Genomic Imprinting and Seed Development: </a:t>
            </a:r>
            <a:r>
              <a:rPr lang="en-US" dirty="0"/>
              <a:t>Methylation contributes to genomic imprinting in seeds, ensuring the proper expression of genes depending on their parental origin.</a:t>
            </a:r>
          </a:p>
        </p:txBody>
      </p:sp>
      <p:pic>
        <p:nvPicPr>
          <p:cNvPr id="2" name="Picture 2" descr="Fig. 4">
            <a:extLst>
              <a:ext uri="{FF2B5EF4-FFF2-40B4-BE49-F238E27FC236}">
                <a16:creationId xmlns:a16="http://schemas.microsoft.com/office/drawing/2014/main" id="{3858C998-5D32-B402-D388-735E6C35D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1269" y="801444"/>
            <a:ext cx="4411294" cy="6024909"/>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Fig. 2">
            <a:extLst>
              <a:ext uri="{FF2B5EF4-FFF2-40B4-BE49-F238E27FC236}">
                <a16:creationId xmlns:a16="http://schemas.microsoft.com/office/drawing/2014/main" id="{FBF2EB2C-E70B-D1AF-34D6-6CE1760460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8" t="115" r="31758" b="36194"/>
          <a:stretch/>
        </p:blipFill>
        <p:spPr bwMode="auto">
          <a:xfrm>
            <a:off x="1781554" y="839524"/>
            <a:ext cx="3938162" cy="1947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856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The function of DNA methylation in plants</a:t>
            </a:r>
          </a:p>
        </p:txBody>
      </p:sp>
      <p:pic>
        <p:nvPicPr>
          <p:cNvPr id="11266" name="Picture 2">
            <a:extLst>
              <a:ext uri="{FF2B5EF4-FFF2-40B4-BE49-F238E27FC236}">
                <a16:creationId xmlns:a16="http://schemas.microsoft.com/office/drawing/2014/main" id="{17E348CF-194B-BE84-9331-D9252DCE3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2075"/>
            <a:ext cx="12192000" cy="413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616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Bisulfite-seq: Measuring gene methylation</a:t>
            </a:r>
          </a:p>
        </p:txBody>
      </p:sp>
      <p:pic>
        <p:nvPicPr>
          <p:cNvPr id="17410" name="Picture 2" descr="undefined">
            <a:extLst>
              <a:ext uri="{FF2B5EF4-FFF2-40B4-BE49-F238E27FC236}">
                <a16:creationId xmlns:a16="http://schemas.microsoft.com/office/drawing/2014/main" id="{BC523F2D-0B5A-2CC3-5D8F-E54EC6756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 y="801444"/>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457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Bisulfite-seq: Measuring gene methylation</a:t>
            </a:r>
          </a:p>
        </p:txBody>
      </p:sp>
      <p:pic>
        <p:nvPicPr>
          <p:cNvPr id="21506" name="Picture 2" descr="undefined">
            <a:extLst>
              <a:ext uri="{FF2B5EF4-FFF2-40B4-BE49-F238E27FC236}">
                <a16:creationId xmlns:a16="http://schemas.microsoft.com/office/drawing/2014/main" id="{A26F414E-BE3E-FC9D-F77A-0EA95767D3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143"/>
          <a:stretch/>
        </p:blipFill>
        <p:spPr bwMode="auto">
          <a:xfrm>
            <a:off x="6095999" y="1055915"/>
            <a:ext cx="6089053" cy="245075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Principles of library preparation methods for Whole Genome Bisulfite Sequencing (WGBS)">
            <a:extLst>
              <a:ext uri="{FF2B5EF4-FFF2-40B4-BE49-F238E27FC236}">
                <a16:creationId xmlns:a16="http://schemas.microsoft.com/office/drawing/2014/main" id="{D4765A29-B041-5F0D-4EB8-6395F3DE88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687" r="81268" b="6786"/>
          <a:stretch/>
        </p:blipFill>
        <p:spPr bwMode="auto">
          <a:xfrm>
            <a:off x="7646165" y="3761136"/>
            <a:ext cx="3324678" cy="25405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C0D6CE-3CD6-5DAE-C14A-7DAC1AEC1C17}"/>
              </a:ext>
            </a:extLst>
          </p:cNvPr>
          <p:cNvSpPr txBox="1"/>
          <p:nvPr/>
        </p:nvSpPr>
        <p:spPr>
          <a:xfrm>
            <a:off x="-1" y="902885"/>
            <a:ext cx="6270172" cy="5824095"/>
          </a:xfrm>
          <a:prstGeom prst="rect">
            <a:avLst/>
          </a:prstGeom>
          <a:noFill/>
        </p:spPr>
        <p:txBody>
          <a:bodyPr wrap="square">
            <a:spAutoFit/>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Bisulfite Conversion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Genomic DNA is treated with sodium bisulfite, converting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unmethylated cytosines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to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uracil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while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methylated cytosines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remain unchanged. This conversion allows for discrimination between methylated and unmethylated cytosines.</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Library Preparation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Converted DNA is fragmented and adapters are added to both ends to create a sequencing library compatible with Illumina platforms.</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Amplification and Sequencing</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Libraries are amplified using PCR and then sequenced on an Illumina platform (e.g.,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HiSeq</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NovaSeq</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generating short reads (~100-150 bp) that include bisulfite-converted sequences.</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Read Alignment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Sequencing reads are aligned to a reference genome, accounting for bisulfite-induced changes (e.g., treating uracil as thymine).</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Methylation Analysis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Methylation status is determined by comparing the proportion of C (methylated) vs. T (unmethylated) at each cytosine position in the reference genome.</a:t>
            </a:r>
          </a:p>
        </p:txBody>
      </p:sp>
    </p:spTree>
    <p:extLst>
      <p:ext uri="{BB962C8B-B14F-4D97-AF65-F5344CB8AC3E}">
        <p14:creationId xmlns:p14="http://schemas.microsoft.com/office/powerpoint/2010/main" val="249158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Bisulfite-seq: Measuring gene methylation</a:t>
            </a:r>
          </a:p>
        </p:txBody>
      </p:sp>
      <p:pic>
        <p:nvPicPr>
          <p:cNvPr id="22530" name="Picture 2" descr="Figure 1">
            <a:extLst>
              <a:ext uri="{FF2B5EF4-FFF2-40B4-BE49-F238E27FC236}">
                <a16:creationId xmlns:a16="http://schemas.microsoft.com/office/drawing/2014/main" id="{C0D728AD-01B2-42A6-79E9-7DB1394A72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00" t="746" r="693" b="71639"/>
          <a:stretch/>
        </p:blipFill>
        <p:spPr bwMode="auto">
          <a:xfrm>
            <a:off x="1204687" y="1061159"/>
            <a:ext cx="9521370" cy="44140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E59622-0E15-39C5-6626-0F59CC144C78}"/>
              </a:ext>
            </a:extLst>
          </p:cNvPr>
          <p:cNvSpPr txBox="1"/>
          <p:nvPr/>
        </p:nvSpPr>
        <p:spPr>
          <a:xfrm>
            <a:off x="1838905" y="5903893"/>
            <a:ext cx="7914696" cy="954107"/>
          </a:xfrm>
          <a:prstGeom prst="rect">
            <a:avLst/>
          </a:prstGeom>
          <a:noFill/>
        </p:spPr>
        <p:txBody>
          <a:bodyPr wrap="square">
            <a:spAutoFit/>
          </a:bodyPr>
          <a:lstStyle/>
          <a:p>
            <a:pPr algn="ctr">
              <a:spcAft>
                <a:spcPts val="1200"/>
              </a:spcAft>
            </a:pPr>
            <a:r>
              <a:rPr lang="en-US" sz="2800" dirty="0"/>
              <a:t>The function of gene body methylation is largely unknown, and varies heavily by species</a:t>
            </a:r>
          </a:p>
        </p:txBody>
      </p:sp>
    </p:spTree>
    <p:extLst>
      <p:ext uri="{BB962C8B-B14F-4D97-AF65-F5344CB8AC3E}">
        <p14:creationId xmlns:p14="http://schemas.microsoft.com/office/powerpoint/2010/main" val="3728167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Looking forward</a:t>
            </a:r>
          </a:p>
        </p:txBody>
      </p:sp>
      <p:pic>
        <p:nvPicPr>
          <p:cNvPr id="3" name="Picture 2">
            <a:extLst>
              <a:ext uri="{FF2B5EF4-FFF2-40B4-BE49-F238E27FC236}">
                <a16:creationId xmlns:a16="http://schemas.microsoft.com/office/drawing/2014/main" id="{3D462D5E-A1A2-14B0-FED9-C8234D2CE902}"/>
              </a:ext>
            </a:extLst>
          </p:cNvPr>
          <p:cNvPicPr>
            <a:picLocks noChangeAspect="1"/>
          </p:cNvPicPr>
          <p:nvPr/>
        </p:nvPicPr>
        <p:blipFill>
          <a:blip r:embed="rId2"/>
          <a:stretch>
            <a:fillRect/>
          </a:stretch>
        </p:blipFill>
        <p:spPr>
          <a:xfrm>
            <a:off x="926910" y="2677884"/>
            <a:ext cx="9989838" cy="3621316"/>
          </a:xfrm>
          <a:prstGeom prst="rect">
            <a:avLst/>
          </a:prstGeom>
        </p:spPr>
      </p:pic>
      <p:pic>
        <p:nvPicPr>
          <p:cNvPr id="8" name="Picture 7">
            <a:extLst>
              <a:ext uri="{FF2B5EF4-FFF2-40B4-BE49-F238E27FC236}">
                <a16:creationId xmlns:a16="http://schemas.microsoft.com/office/drawing/2014/main" id="{3DE9E95A-C4E9-3F29-C4B8-7FBAA1EB95BF}"/>
              </a:ext>
            </a:extLst>
          </p:cNvPr>
          <p:cNvPicPr>
            <a:picLocks noChangeAspect="1"/>
          </p:cNvPicPr>
          <p:nvPr/>
        </p:nvPicPr>
        <p:blipFill>
          <a:blip r:embed="rId3"/>
          <a:srcRect t="-12433" r="3891"/>
          <a:stretch/>
        </p:blipFill>
        <p:spPr>
          <a:xfrm>
            <a:off x="926910" y="1595931"/>
            <a:ext cx="9989839" cy="801444"/>
          </a:xfrm>
          <a:prstGeom prst="rect">
            <a:avLst/>
          </a:prstGeom>
        </p:spPr>
      </p:pic>
    </p:spTree>
    <p:extLst>
      <p:ext uri="{BB962C8B-B14F-4D97-AF65-F5344CB8AC3E}">
        <p14:creationId xmlns:p14="http://schemas.microsoft.com/office/powerpoint/2010/main" val="805989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are genetic elements regulated? </a:t>
            </a:r>
          </a:p>
        </p:txBody>
      </p:sp>
      <p:sp>
        <p:nvSpPr>
          <p:cNvPr id="11" name="Rectangle 10">
            <a:extLst>
              <a:ext uri="{FF2B5EF4-FFF2-40B4-BE49-F238E27FC236}">
                <a16:creationId xmlns:a16="http://schemas.microsoft.com/office/drawing/2014/main" id="{595E2A45-D35F-3092-B3D7-CEC4E133EFD9}"/>
              </a:ext>
            </a:extLst>
          </p:cNvPr>
          <p:cNvSpPr/>
          <p:nvPr/>
        </p:nvSpPr>
        <p:spPr>
          <a:xfrm>
            <a:off x="4754880" y="4745736"/>
            <a:ext cx="2596896" cy="3474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07F35E5-BFC5-A11D-9E25-F1B79BB08FA9}"/>
              </a:ext>
            </a:extLst>
          </p:cNvPr>
          <p:cNvSpPr txBox="1"/>
          <p:nvPr/>
        </p:nvSpPr>
        <p:spPr>
          <a:xfrm>
            <a:off x="5081844" y="5312664"/>
            <a:ext cx="1942968" cy="369332"/>
          </a:xfrm>
          <a:prstGeom prst="rect">
            <a:avLst/>
          </a:prstGeom>
          <a:noFill/>
        </p:spPr>
        <p:txBody>
          <a:bodyPr wrap="none" rtlCol="0">
            <a:spAutoFit/>
          </a:bodyPr>
          <a:lstStyle/>
          <a:p>
            <a:r>
              <a:rPr lang="en-US" dirty="0"/>
              <a:t>Your favorite gene</a:t>
            </a:r>
          </a:p>
        </p:txBody>
      </p:sp>
      <p:sp>
        <p:nvSpPr>
          <p:cNvPr id="13" name="TextBox 12">
            <a:extLst>
              <a:ext uri="{FF2B5EF4-FFF2-40B4-BE49-F238E27FC236}">
                <a16:creationId xmlns:a16="http://schemas.microsoft.com/office/drawing/2014/main" id="{ED865E2E-21BD-2610-ECBB-652E0C726DCF}"/>
              </a:ext>
            </a:extLst>
          </p:cNvPr>
          <p:cNvSpPr txBox="1"/>
          <p:nvPr/>
        </p:nvSpPr>
        <p:spPr>
          <a:xfrm>
            <a:off x="480281" y="1881431"/>
            <a:ext cx="11002436" cy="461665"/>
          </a:xfrm>
          <a:prstGeom prst="rect">
            <a:avLst/>
          </a:prstGeom>
          <a:noFill/>
        </p:spPr>
        <p:txBody>
          <a:bodyPr wrap="none" rtlCol="0">
            <a:spAutoFit/>
          </a:bodyPr>
          <a:lstStyle/>
          <a:p>
            <a:r>
              <a:rPr lang="en-US" sz="2400" dirty="0"/>
              <a:t>What factors control when, where, and how much your favorite gene is expressed?</a:t>
            </a:r>
          </a:p>
        </p:txBody>
      </p:sp>
    </p:spTree>
    <p:extLst>
      <p:ext uri="{BB962C8B-B14F-4D97-AF65-F5344CB8AC3E}">
        <p14:creationId xmlns:p14="http://schemas.microsoft.com/office/powerpoint/2010/main" val="3348330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How are genetic elements regulated? </a:t>
            </a:r>
          </a:p>
        </p:txBody>
      </p:sp>
      <p:pic>
        <p:nvPicPr>
          <p:cNvPr id="5122" name="Picture 2" descr="Regulation of Transcription in Eukaryotic Cells">
            <a:extLst>
              <a:ext uri="{FF2B5EF4-FFF2-40B4-BE49-F238E27FC236}">
                <a16:creationId xmlns:a16="http://schemas.microsoft.com/office/drawing/2014/main" id="{66B39DC0-09AC-DEC5-3A53-490AE494E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917890"/>
            <a:ext cx="8405686" cy="5884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308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Stress memory in plants is controlled by ‘epigenetics’</a:t>
            </a:r>
          </a:p>
        </p:txBody>
      </p:sp>
      <p:pic>
        <p:nvPicPr>
          <p:cNvPr id="11" name="Picture 10" descr="A diagram of a plant&#10;&#10;Description automatically generated">
            <a:extLst>
              <a:ext uri="{FF2B5EF4-FFF2-40B4-BE49-F238E27FC236}">
                <a16:creationId xmlns:a16="http://schemas.microsoft.com/office/drawing/2014/main" id="{B28424D6-7EC9-F835-169C-50F972B5A84B}"/>
              </a:ext>
            </a:extLst>
          </p:cNvPr>
          <p:cNvPicPr>
            <a:picLocks noChangeAspect="1"/>
          </p:cNvPicPr>
          <p:nvPr/>
        </p:nvPicPr>
        <p:blipFill>
          <a:blip r:embed="rId2">
            <a:extLst>
              <a:ext uri="{28A0092B-C50C-407E-A947-70E740481C1C}">
                <a14:useLocalDpi xmlns:a14="http://schemas.microsoft.com/office/drawing/2010/main" val="0"/>
              </a:ext>
            </a:extLst>
          </a:blip>
          <a:srcRect r="55281"/>
          <a:stretch/>
        </p:blipFill>
        <p:spPr>
          <a:xfrm>
            <a:off x="6092367" y="902885"/>
            <a:ext cx="5794832" cy="5216692"/>
          </a:xfrm>
          <a:prstGeom prst="rect">
            <a:avLst/>
          </a:prstGeom>
        </p:spPr>
      </p:pic>
      <p:sp>
        <p:nvSpPr>
          <p:cNvPr id="13" name="TextBox 12">
            <a:extLst>
              <a:ext uri="{FF2B5EF4-FFF2-40B4-BE49-F238E27FC236}">
                <a16:creationId xmlns:a16="http://schemas.microsoft.com/office/drawing/2014/main" id="{CFCFBA20-18B7-C06F-EEA0-4817B49C052A}"/>
              </a:ext>
            </a:extLst>
          </p:cNvPr>
          <p:cNvSpPr txBox="1"/>
          <p:nvPr/>
        </p:nvSpPr>
        <p:spPr>
          <a:xfrm>
            <a:off x="29339" y="1093711"/>
            <a:ext cx="5701979" cy="4093428"/>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Stress memory in plants refers to the ability of plants to "remember" previous exposure to stress conditions (e.g., drought, heat, or pathogen attack) and respond more effectively to subsequent stress events. This memory is established through epigenetic modifications (e.g., DNA methylation, histone modifications), transcriptional reprogramming, and metabolic changes that prime the plant for faster or stronger responses in future stress encounters. Stress memory can be transient, lasting only a few days, or long-term, persisting across developmental stages or even being transmitted to offspring.</a:t>
            </a:r>
          </a:p>
        </p:txBody>
      </p:sp>
      <p:sp>
        <p:nvSpPr>
          <p:cNvPr id="15" name="TextBox 14">
            <a:extLst>
              <a:ext uri="{FF2B5EF4-FFF2-40B4-BE49-F238E27FC236}">
                <a16:creationId xmlns:a16="http://schemas.microsoft.com/office/drawing/2014/main" id="{C237A005-E29C-EDC2-7AAC-3B66E10E9AB6}"/>
              </a:ext>
            </a:extLst>
          </p:cNvPr>
          <p:cNvSpPr txBox="1"/>
          <p:nvPr/>
        </p:nvSpPr>
        <p:spPr>
          <a:xfrm>
            <a:off x="29339" y="5178164"/>
            <a:ext cx="5936032" cy="1723549"/>
          </a:xfrm>
          <a:prstGeom prst="rect">
            <a:avLst/>
          </a:prstGeom>
          <a:noFill/>
        </p:spPr>
        <p:txBody>
          <a:bodyPr wrap="square">
            <a:spAutoFit/>
          </a:bodyPr>
          <a:lstStyle/>
          <a:p>
            <a:pPr algn="ctr">
              <a:spcAft>
                <a:spcPts val="1200"/>
              </a:spcAft>
            </a:pPr>
            <a:r>
              <a:rPr lang="en-US" sz="1800" dirty="0">
                <a:latin typeface="Calibri" panose="020F0502020204030204" pitchFamily="34" charset="0"/>
                <a:ea typeface="Calibri" panose="020F0502020204030204" pitchFamily="34" charset="0"/>
                <a:cs typeface="Calibri" panose="020F0502020204030204" pitchFamily="34" charset="0"/>
              </a:rPr>
              <a:t>‘</a:t>
            </a:r>
            <a:r>
              <a:rPr lang="en-US" sz="2400" dirty="0">
                <a:latin typeface="Calibri" panose="020F0502020204030204" pitchFamily="34" charset="0"/>
                <a:ea typeface="Calibri" panose="020F0502020204030204" pitchFamily="34" charset="0"/>
                <a:cs typeface="Calibri" panose="020F0502020204030204" pitchFamily="34" charset="0"/>
              </a:rPr>
              <a:t>stress memory’ and epigenetics more broadly are open and contentious areas of research</a:t>
            </a:r>
          </a:p>
          <a:p>
            <a:pPr algn="ctr">
              <a:spcAft>
                <a:spcPts val="1200"/>
              </a:spcAft>
            </a:pPr>
            <a:r>
              <a:rPr lang="en-US" sz="2400" dirty="0">
                <a:latin typeface="Calibri" panose="020F0502020204030204" pitchFamily="34" charset="0"/>
                <a:ea typeface="Calibri" panose="020F0502020204030204" pitchFamily="34" charset="0"/>
                <a:cs typeface="Calibri" panose="020F0502020204030204" pitchFamily="34" charset="0"/>
              </a:rPr>
              <a:t>There are a lot of complex and sometimes confusing patterns </a:t>
            </a:r>
            <a:endParaRPr lang="en-US" sz="2400" dirty="0"/>
          </a:p>
        </p:txBody>
      </p:sp>
    </p:spTree>
    <p:extLst>
      <p:ext uri="{BB962C8B-B14F-4D97-AF65-F5344CB8AC3E}">
        <p14:creationId xmlns:p14="http://schemas.microsoft.com/office/powerpoint/2010/main" val="390130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DNA is not stored like a bowl of spaghetti in the nucleus</a:t>
            </a:r>
          </a:p>
        </p:txBody>
      </p:sp>
      <p:pic>
        <p:nvPicPr>
          <p:cNvPr id="8" name="Picture 7">
            <a:extLst>
              <a:ext uri="{FF2B5EF4-FFF2-40B4-BE49-F238E27FC236}">
                <a16:creationId xmlns:a16="http://schemas.microsoft.com/office/drawing/2014/main" id="{645715A7-F3CE-9C1A-0D02-396C6D2227C0}"/>
              </a:ext>
            </a:extLst>
          </p:cNvPr>
          <p:cNvPicPr>
            <a:picLocks noChangeAspect="1"/>
          </p:cNvPicPr>
          <p:nvPr/>
        </p:nvPicPr>
        <p:blipFill>
          <a:blip r:embed="rId2"/>
          <a:stretch>
            <a:fillRect/>
          </a:stretch>
        </p:blipFill>
        <p:spPr>
          <a:xfrm>
            <a:off x="3190868" y="902885"/>
            <a:ext cx="5810264" cy="5810264"/>
          </a:xfrm>
          <a:prstGeom prst="rect">
            <a:avLst/>
          </a:prstGeom>
        </p:spPr>
      </p:pic>
    </p:spTree>
    <p:extLst>
      <p:ext uri="{BB962C8B-B14F-4D97-AF65-F5344CB8AC3E}">
        <p14:creationId xmlns:p14="http://schemas.microsoft.com/office/powerpoint/2010/main" val="3891392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DNA is packed in several layers of increasing complexity </a:t>
            </a:r>
          </a:p>
        </p:txBody>
      </p:sp>
      <p:pic>
        <p:nvPicPr>
          <p:cNvPr id="4" name="Picture 3">
            <a:extLst>
              <a:ext uri="{FF2B5EF4-FFF2-40B4-BE49-F238E27FC236}">
                <a16:creationId xmlns:a16="http://schemas.microsoft.com/office/drawing/2014/main" id="{A8D2B6D6-281D-F8C9-E371-2878259DAFDB}"/>
              </a:ext>
            </a:extLst>
          </p:cNvPr>
          <p:cNvPicPr>
            <a:picLocks noChangeAspect="1"/>
          </p:cNvPicPr>
          <p:nvPr/>
        </p:nvPicPr>
        <p:blipFill>
          <a:blip r:embed="rId2"/>
          <a:stretch>
            <a:fillRect/>
          </a:stretch>
        </p:blipFill>
        <p:spPr>
          <a:xfrm>
            <a:off x="0" y="1178814"/>
            <a:ext cx="12249387" cy="5236499"/>
          </a:xfrm>
          <a:prstGeom prst="rect">
            <a:avLst/>
          </a:prstGeom>
        </p:spPr>
      </p:pic>
    </p:spTree>
    <p:extLst>
      <p:ext uri="{BB962C8B-B14F-4D97-AF65-F5344CB8AC3E}">
        <p14:creationId xmlns:p14="http://schemas.microsoft.com/office/powerpoint/2010/main" val="2628643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DNA is packed in several layers of chromatin </a:t>
            </a:r>
          </a:p>
        </p:txBody>
      </p:sp>
      <p:pic>
        <p:nvPicPr>
          <p:cNvPr id="15362" name="Picture 2" descr="Part A depicts a nucleosome composed of spherical histone proteins that are fused together. A double-stranded DNA helix wraps around the nucleosome twice. Free DNA extends from either end of the nucleosome. Part B is an electron micrograph of DNA that is associated with nucleosomes. Each nucleosome looks like a bead. The beads are connected together by free DNA. Nine beads strung together is approximately 150 nm across.">
            <a:extLst>
              <a:ext uri="{FF2B5EF4-FFF2-40B4-BE49-F238E27FC236}">
                <a16:creationId xmlns:a16="http://schemas.microsoft.com/office/drawing/2014/main" id="{D6A954EE-50D4-53E8-C704-BA61B32A1E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60"/>
          <a:stretch/>
        </p:blipFill>
        <p:spPr bwMode="auto">
          <a:xfrm>
            <a:off x="579120" y="1277303"/>
            <a:ext cx="10807234" cy="41268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E39A462-EEEA-A894-796A-DB60DD775940}"/>
              </a:ext>
            </a:extLst>
          </p:cNvPr>
          <p:cNvSpPr txBox="1"/>
          <p:nvPr/>
        </p:nvSpPr>
        <p:spPr>
          <a:xfrm>
            <a:off x="579120" y="5580697"/>
            <a:ext cx="5291328" cy="646331"/>
          </a:xfrm>
          <a:prstGeom prst="rect">
            <a:avLst/>
          </a:prstGeom>
          <a:noFill/>
        </p:spPr>
        <p:txBody>
          <a:bodyPr wrap="square" rtlCol="0">
            <a:spAutoFit/>
          </a:bodyPr>
          <a:lstStyle/>
          <a:p>
            <a:pPr algn="ctr"/>
            <a:r>
              <a:rPr lang="en-US" dirty="0"/>
              <a:t>DNA is wrapped around histone proteins to form nucleosomes, which together, make up chromatin </a:t>
            </a:r>
          </a:p>
        </p:txBody>
      </p:sp>
      <p:sp>
        <p:nvSpPr>
          <p:cNvPr id="3" name="TextBox 2">
            <a:extLst>
              <a:ext uri="{FF2B5EF4-FFF2-40B4-BE49-F238E27FC236}">
                <a16:creationId xmlns:a16="http://schemas.microsoft.com/office/drawing/2014/main" id="{8C2A3F6F-2EBB-DE4B-30A6-621769DEA7FB}"/>
              </a:ext>
            </a:extLst>
          </p:cNvPr>
          <p:cNvSpPr txBox="1"/>
          <p:nvPr/>
        </p:nvSpPr>
        <p:spPr>
          <a:xfrm>
            <a:off x="6107196" y="5650801"/>
            <a:ext cx="5291328" cy="646331"/>
          </a:xfrm>
          <a:prstGeom prst="rect">
            <a:avLst/>
          </a:prstGeom>
          <a:noFill/>
        </p:spPr>
        <p:txBody>
          <a:bodyPr wrap="square" rtlCol="0">
            <a:spAutoFit/>
          </a:bodyPr>
          <a:lstStyle/>
          <a:p>
            <a:pPr algn="ctr"/>
            <a:r>
              <a:rPr lang="en-US" dirty="0"/>
              <a:t>This histone wrapped DNA is often referred to as ‘beads on a string’</a:t>
            </a:r>
          </a:p>
        </p:txBody>
      </p:sp>
    </p:spTree>
    <p:extLst>
      <p:ext uri="{BB962C8B-B14F-4D97-AF65-F5344CB8AC3E}">
        <p14:creationId xmlns:p14="http://schemas.microsoft.com/office/powerpoint/2010/main" val="1779617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Histones and gene regulation</a:t>
            </a:r>
          </a:p>
        </p:txBody>
      </p:sp>
      <p:pic>
        <p:nvPicPr>
          <p:cNvPr id="2" name="Picture 4" descr="undefined">
            <a:extLst>
              <a:ext uri="{FF2B5EF4-FFF2-40B4-BE49-F238E27FC236}">
                <a16:creationId xmlns:a16="http://schemas.microsoft.com/office/drawing/2014/main" id="{24CFDC07-7D85-1D4A-82A1-39E16EE8E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0" y="934815"/>
            <a:ext cx="5461000" cy="5461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2B9069-A359-48B9-D554-C6762F198F34}"/>
              </a:ext>
            </a:extLst>
          </p:cNvPr>
          <p:cNvSpPr txBox="1"/>
          <p:nvPr/>
        </p:nvSpPr>
        <p:spPr>
          <a:xfrm>
            <a:off x="29339" y="885746"/>
            <a:ext cx="7003057" cy="5907258"/>
          </a:xfrm>
          <a:prstGeom prst="rect">
            <a:avLst/>
          </a:prstGeom>
          <a:noFill/>
        </p:spPr>
        <p:txBody>
          <a:bodyPr wrap="square">
            <a:spAutoFit/>
          </a:bodyPr>
          <a:lstStyle/>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Histones are </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proteins that package and organize DNA</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into chromatin in eukaryotic cells. The core histones (H2A, H2B, H3, and H4) form an octamer around which DNA is wrapped, creating a nucleosome structure.</a:t>
            </a:r>
          </a:p>
          <a:p>
            <a:pPr marL="0" marR="0">
              <a:lnSpc>
                <a:spcPct val="107000"/>
              </a:lnSpc>
              <a:spcBef>
                <a:spcPts val="0"/>
              </a:spcBef>
              <a:spcAft>
                <a:spcPts val="800"/>
              </a:spcAf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Common Histone Modifications in Plants:</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Acetylation (e.g., H3K9ac, H3K27ac)</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Addition of acetyl groups, typically associated with transcriptional activation by loosening chromatin and making DNA more accessible to transcription factors.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Methylation (e.g., H3K4me3, H3K27me3)</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Can be associated with either gene activation (e.g., H3K4me3) or repression (e.g., H3K27me3) depending on the site and number of methyl groups added.</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Phosphorylation (e.g., H3S10ph)</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Often linked to chromatin condensation and regulation of gene expression during cell division or in response to stress.</a:t>
            </a:r>
          </a:p>
          <a:p>
            <a:pPr marL="0" marR="0">
              <a:lnSpc>
                <a:spcPct val="107000"/>
              </a:lnSpc>
              <a:spcBef>
                <a:spcPts val="0"/>
              </a:spcBef>
              <a:spcAft>
                <a:spcPts val="800"/>
              </a:spcAf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Impact on Gene Regulation:</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Modifications such as acetylation open chromatin, promoting transcription, while methylation can either repress or activate genes depending on the context.</a:t>
            </a:r>
          </a:p>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Histone modifications can recruit chromatin remodelers and other proteins that change chromatin structure, affecting gene accessibility.</a:t>
            </a:r>
          </a:p>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Histone modifications interact with DNA methylation and non-coding RNAs to establish stable gene expression patterns and responses to environmental stimuli.</a:t>
            </a:r>
          </a:p>
        </p:txBody>
      </p:sp>
    </p:spTree>
    <p:extLst>
      <p:ext uri="{BB962C8B-B14F-4D97-AF65-F5344CB8AC3E}">
        <p14:creationId xmlns:p14="http://schemas.microsoft.com/office/powerpoint/2010/main" val="74201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5086</TotalTime>
  <Words>1692</Words>
  <Application>Microsoft Office PowerPoint</Application>
  <PresentationFormat>Widescreen</PresentationFormat>
  <Paragraphs>90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Aptos Display</vt:lpstr>
      <vt:lpstr>Arial</vt:lpstr>
      <vt:lpstr>Calibri</vt:lpstr>
      <vt:lpstr>Symbol</vt:lpstr>
      <vt:lpstr>Office Theme</vt:lpstr>
      <vt:lpstr>Epigenetics, gene regulation, and chromatin biology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VanBuren</dc:creator>
  <cp:lastModifiedBy>Robert VanBuren</cp:lastModifiedBy>
  <cp:revision>21</cp:revision>
  <dcterms:created xsi:type="dcterms:W3CDTF">2024-07-30T02:11:43Z</dcterms:created>
  <dcterms:modified xsi:type="dcterms:W3CDTF">2024-10-07T14:06:24Z</dcterms:modified>
</cp:coreProperties>
</file>